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Lst>
  <p:sldSz cx="6858000" cy="9144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5" d="100"/>
          <a:sy n="55" d="100"/>
        </p:scale>
        <p:origin x="-1980" y="-96"/>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GB"/>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AAFD9CA8-236C-4247-A5C4-535FD9E81021}" type="datetimeFigureOut">
              <a:rPr lang="en-GB" smtClean="0"/>
              <a:t>08/12/2012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A4CAF24-BC8B-4451-9D9D-0235426FD034}"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AFD9CA8-236C-4247-A5C4-535FD9E81021}" type="datetimeFigureOut">
              <a:rPr lang="en-GB" smtClean="0"/>
              <a:t>08/12/2012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A4CAF24-BC8B-4451-9D9D-0235426FD034}"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1"/>
            <a:ext cx="1157288" cy="104013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AFD9CA8-236C-4247-A5C4-535FD9E81021}" type="datetimeFigureOut">
              <a:rPr lang="en-GB" smtClean="0"/>
              <a:t>08/12/2012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A4CAF24-BC8B-4451-9D9D-0235426FD034}"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AFD9CA8-236C-4247-A5C4-535FD9E81021}" type="datetimeFigureOut">
              <a:rPr lang="en-GB" smtClean="0"/>
              <a:t>08/12/2012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A4CAF24-BC8B-4451-9D9D-0235426FD034}"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AFD9CA8-236C-4247-A5C4-535FD9E81021}" type="datetimeFigureOut">
              <a:rPr lang="en-GB" smtClean="0"/>
              <a:t>08/12/2012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A4CAF24-BC8B-4451-9D9D-0235426FD034}"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AAFD9CA8-236C-4247-A5C4-535FD9E81021}" type="datetimeFigureOut">
              <a:rPr lang="en-GB" smtClean="0"/>
              <a:t>08/12/2012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A4CAF24-BC8B-4451-9D9D-0235426FD034}"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AAFD9CA8-236C-4247-A5C4-535FD9E81021}" type="datetimeFigureOut">
              <a:rPr lang="en-GB" smtClean="0"/>
              <a:t>08/12/2012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A4CAF24-BC8B-4451-9D9D-0235426FD034}"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AAFD9CA8-236C-4247-A5C4-535FD9E81021}" type="datetimeFigureOut">
              <a:rPr lang="en-GB" smtClean="0"/>
              <a:t>08/12/2012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A4CAF24-BC8B-4451-9D9D-0235426FD034}"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FD9CA8-236C-4247-A5C4-535FD9E81021}" type="datetimeFigureOut">
              <a:rPr lang="en-GB" smtClean="0"/>
              <a:t>08/12/2012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A4CAF24-BC8B-4451-9D9D-0235426FD034}"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FD9CA8-236C-4247-A5C4-535FD9E81021}" type="datetimeFigureOut">
              <a:rPr lang="en-GB" smtClean="0"/>
              <a:t>08/12/2012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A4CAF24-BC8B-4451-9D9D-0235426FD034}"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FD9CA8-236C-4247-A5C4-535FD9E81021}" type="datetimeFigureOut">
              <a:rPr lang="en-GB" smtClean="0"/>
              <a:t>08/12/2012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A4CAF24-BC8B-4451-9D9D-0235426FD034}"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AAFD9CA8-236C-4247-A5C4-535FD9E81021}" type="datetimeFigureOut">
              <a:rPr lang="en-GB" smtClean="0"/>
              <a:t>08/12/2012</a:t>
            </a:fld>
            <a:endParaRPr lang="en-GB"/>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CA4CAF24-BC8B-4451-9D9D-0235426FD034}"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603449" y="16302"/>
          <a:ext cx="7389443" cy="9116855"/>
        </p:xfrm>
        <a:graphic>
          <a:graphicData uri="http://schemas.openxmlformats.org/drawingml/2006/table">
            <a:tbl>
              <a:tblPr firstRow="1" bandRow="1">
                <a:tableStyleId>{5C22544A-7EE6-4342-B048-85BDC9FD1C3A}</a:tableStyleId>
              </a:tblPr>
              <a:tblGrid>
                <a:gridCol w="641611"/>
                <a:gridCol w="6747832"/>
              </a:tblGrid>
              <a:tr h="541606">
                <a:tc rowSpan="2">
                  <a:txBody>
                    <a:bodyPr/>
                    <a:lstStyle/>
                    <a:p>
                      <a:pPr algn="ctr"/>
                      <a:endParaRPr lang="en-GB" sz="1300" dirty="0">
                        <a:latin typeface="Candara" pitchFamily="34" charset="0"/>
                      </a:endParaRPr>
                    </a:p>
                  </a:txBody>
                  <a:tcPr marT="42203" marB="42203">
                    <a:lnR w="28575"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u="none" dirty="0" smtClean="0">
                          <a:solidFill>
                            <a:schemeClr val="tx1"/>
                          </a:solidFill>
                        </a:rPr>
                        <a:t>Question Guidance:</a:t>
                      </a:r>
                      <a:r>
                        <a:rPr lang="en-GB" sz="1600" u="none" baseline="0" dirty="0" smtClean="0">
                          <a:solidFill>
                            <a:schemeClr val="tx1"/>
                          </a:solidFill>
                        </a:rPr>
                        <a:t> Are you surprised by this source</a:t>
                      </a:r>
                      <a:r>
                        <a:rPr lang="en-GB" sz="1600" u="none" dirty="0" smtClean="0">
                          <a:solidFill>
                            <a:schemeClr val="tx1"/>
                          </a:solidFill>
                        </a:rPr>
                        <a:t>... ?</a:t>
                      </a:r>
                    </a:p>
                  </a:txBody>
                  <a:tcPr marT="42203" marB="42203"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r h="8575249">
                <a:tc vMerge="1">
                  <a:txBody>
                    <a:bodyPr/>
                    <a:lstStyle/>
                    <a:p>
                      <a:endParaRPr lang="en-GB"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300" b="1" baseline="0" dirty="0" smtClean="0">
                        <a:latin typeface="Candara" pitchFamily="34" charset="0"/>
                      </a:endParaRPr>
                    </a:p>
                  </a:txBody>
                  <a:tcPr marT="42203" marB="42203">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graphicFrame>
        <p:nvGraphicFramePr>
          <p:cNvPr id="37" name="Table 36"/>
          <p:cNvGraphicFramePr>
            <a:graphicFrameLocks noGrp="1"/>
          </p:cNvGraphicFramePr>
          <p:nvPr/>
        </p:nvGraphicFramePr>
        <p:xfrm>
          <a:off x="260648" y="1213412"/>
          <a:ext cx="6364087" cy="5806860"/>
        </p:xfrm>
        <a:graphic>
          <a:graphicData uri="http://schemas.openxmlformats.org/drawingml/2006/table">
            <a:tbl>
              <a:tblPr firstRow="1" bandRow="1">
                <a:tableStyleId>{5940675A-B579-460E-94D1-54222C63F5DA}</a:tableStyleId>
              </a:tblPr>
              <a:tblGrid>
                <a:gridCol w="1251229"/>
                <a:gridCol w="5112858"/>
              </a:tblGrid>
              <a:tr h="716104">
                <a:tc>
                  <a:txBody>
                    <a:bodyPr/>
                    <a:lstStyle/>
                    <a:p>
                      <a:r>
                        <a:rPr lang="en-GB" sz="1100" dirty="0" smtClean="0">
                          <a:solidFill>
                            <a:schemeClr val="tx1"/>
                          </a:solidFill>
                        </a:rPr>
                        <a:t>Explain</a:t>
                      </a:r>
                      <a:r>
                        <a:rPr lang="en-GB" sz="1100" baseline="0" dirty="0" smtClean="0">
                          <a:solidFill>
                            <a:schemeClr val="tx1"/>
                          </a:solidFill>
                        </a:rPr>
                        <a:t> why you are surprised by the source</a:t>
                      </a:r>
                      <a:endParaRPr lang="en-GB" sz="1100" dirty="0">
                        <a:solidFill>
                          <a:schemeClr val="tx1"/>
                        </a:solidFill>
                      </a:endParaRPr>
                    </a:p>
                  </a:txBody>
                  <a:tcPr marT="42203" marB="42203">
                    <a:solidFill>
                      <a:schemeClr val="bg1"/>
                    </a:solidFill>
                  </a:tcPr>
                </a:tc>
                <a:tc>
                  <a:txBody>
                    <a:bodyPr/>
                    <a:lstStyle/>
                    <a:p>
                      <a:r>
                        <a:rPr lang="en-GB" sz="1100" dirty="0" smtClean="0">
                          <a:solidFill>
                            <a:schemeClr val="tx1"/>
                          </a:solidFill>
                        </a:rPr>
                        <a:t>I am surprised by this source because…</a:t>
                      </a:r>
                    </a:p>
                    <a:p>
                      <a:endParaRPr lang="en-GB" sz="1100" dirty="0" smtClean="0">
                        <a:solidFill>
                          <a:schemeClr val="tx1"/>
                        </a:solidFill>
                      </a:endParaRPr>
                    </a:p>
                    <a:p>
                      <a:endParaRPr lang="en-GB" sz="1100" dirty="0" smtClean="0">
                        <a:solidFill>
                          <a:schemeClr val="tx1"/>
                        </a:solidFill>
                      </a:endParaRPr>
                    </a:p>
                    <a:p>
                      <a:endParaRPr lang="en-GB" sz="1100" dirty="0">
                        <a:solidFill>
                          <a:schemeClr val="tx1"/>
                        </a:solidFill>
                      </a:endParaRPr>
                    </a:p>
                  </a:txBody>
                  <a:tcPr marT="42203" marB="42203">
                    <a:solidFill>
                      <a:schemeClr val="bg1"/>
                    </a:solidFill>
                  </a:tcPr>
                </a:tc>
              </a:tr>
              <a:tr h="716104">
                <a:tc>
                  <a:txBody>
                    <a:bodyPr/>
                    <a:lstStyle/>
                    <a:p>
                      <a:r>
                        <a:rPr lang="en-GB" sz="1100" dirty="0" smtClean="0">
                          <a:solidFill>
                            <a:schemeClr val="tx1"/>
                          </a:solidFill>
                        </a:rPr>
                        <a:t>Source Extract</a:t>
                      </a:r>
                      <a:endParaRPr lang="en-GB" sz="1100" dirty="0">
                        <a:solidFill>
                          <a:schemeClr val="tx1"/>
                        </a:solidFill>
                      </a:endParaRPr>
                    </a:p>
                  </a:txBody>
                  <a:tcPr marT="42203" marB="42203">
                    <a:solidFill>
                      <a:schemeClr val="bg1"/>
                    </a:solidFill>
                  </a:tcPr>
                </a:tc>
                <a:tc>
                  <a:txBody>
                    <a:bodyPr/>
                    <a:lstStyle/>
                    <a:p>
                      <a:r>
                        <a:rPr lang="en-GB" sz="1100" dirty="0" smtClean="0">
                          <a:solidFill>
                            <a:schemeClr val="tx1"/>
                          </a:solidFill>
                        </a:rPr>
                        <a:t>Where it says “........”</a:t>
                      </a:r>
                    </a:p>
                    <a:p>
                      <a:endParaRPr lang="en-GB" sz="1100" dirty="0" smtClean="0">
                        <a:solidFill>
                          <a:schemeClr val="tx1"/>
                        </a:solidFill>
                      </a:endParaRPr>
                    </a:p>
                    <a:p>
                      <a:endParaRPr lang="en-GB" sz="1100" dirty="0" smtClean="0">
                        <a:solidFill>
                          <a:schemeClr val="tx1"/>
                        </a:solidFill>
                      </a:endParaRPr>
                    </a:p>
                    <a:p>
                      <a:endParaRPr lang="en-GB" sz="1100" dirty="0">
                        <a:solidFill>
                          <a:schemeClr val="tx1"/>
                        </a:solidFill>
                      </a:endParaRPr>
                    </a:p>
                  </a:txBody>
                  <a:tcPr marT="42203" marB="42203">
                    <a:solidFill>
                      <a:schemeClr val="bg1"/>
                    </a:solidFill>
                  </a:tcPr>
                </a:tc>
              </a:tr>
              <a:tr h="852946">
                <a:tc>
                  <a:txBody>
                    <a:bodyPr/>
                    <a:lstStyle/>
                    <a:p>
                      <a:r>
                        <a:rPr lang="en-GB" sz="1100" baseline="0" dirty="0" smtClean="0">
                          <a:solidFill>
                            <a:schemeClr val="tx1"/>
                          </a:solidFill>
                        </a:rPr>
                        <a:t>Relevant own knowledge which supports Source Extract</a:t>
                      </a:r>
                      <a:endParaRPr lang="en-GB" sz="1100" dirty="0">
                        <a:solidFill>
                          <a:schemeClr val="tx1"/>
                        </a:solidFill>
                      </a:endParaRPr>
                    </a:p>
                  </a:txBody>
                  <a:tcPr marT="42203" marB="42203">
                    <a:solidFill>
                      <a:schemeClr val="bg1"/>
                    </a:solidFill>
                  </a:tcPr>
                </a:tc>
                <a:tc>
                  <a:txBody>
                    <a:bodyPr/>
                    <a:lstStyle/>
                    <a:p>
                      <a:r>
                        <a:rPr lang="en-GB" sz="1100" dirty="0" smtClean="0">
                          <a:solidFill>
                            <a:schemeClr val="tx1"/>
                          </a:solidFill>
                        </a:rPr>
                        <a:t>(Possible sentence starters: This is different from my own knowledge…</a:t>
                      </a:r>
                      <a:r>
                        <a:rPr lang="en-GB" sz="1100" baseline="0" dirty="0" smtClean="0">
                          <a:solidFill>
                            <a:schemeClr val="tx1"/>
                          </a:solidFill>
                        </a:rPr>
                        <a:t>)</a:t>
                      </a:r>
                      <a:endParaRPr lang="en-GB" sz="1100" dirty="0" smtClean="0">
                        <a:solidFill>
                          <a:schemeClr val="tx1"/>
                        </a:solidFill>
                      </a:endParaRPr>
                    </a:p>
                    <a:p>
                      <a:endParaRPr lang="en-GB" sz="1100" dirty="0" smtClean="0">
                        <a:solidFill>
                          <a:schemeClr val="tx1"/>
                        </a:solidFill>
                      </a:endParaRPr>
                    </a:p>
                    <a:p>
                      <a:endParaRPr lang="en-GB" sz="1100" dirty="0" smtClean="0">
                        <a:solidFill>
                          <a:schemeClr val="tx1"/>
                        </a:solidFill>
                      </a:endParaRPr>
                    </a:p>
                    <a:p>
                      <a:endParaRPr lang="en-GB" sz="1100" dirty="0" smtClean="0">
                        <a:solidFill>
                          <a:schemeClr val="tx1"/>
                        </a:solidFill>
                      </a:endParaRPr>
                    </a:p>
                    <a:p>
                      <a:endParaRPr lang="en-GB" sz="1100" dirty="0" smtClean="0">
                        <a:solidFill>
                          <a:schemeClr val="tx1"/>
                        </a:solidFill>
                      </a:endParaRPr>
                    </a:p>
                    <a:p>
                      <a:endParaRPr lang="en-GB" sz="1100" dirty="0" smtClean="0">
                        <a:solidFill>
                          <a:schemeClr val="tx1"/>
                        </a:solidFill>
                      </a:endParaRPr>
                    </a:p>
                  </a:txBody>
                  <a:tcPr marT="42203" marB="42203">
                    <a:solidFill>
                      <a:schemeClr val="bg1"/>
                    </a:solidFill>
                  </a:tcPr>
                </a:tc>
              </a:tr>
              <a:tr h="875115">
                <a:tc>
                  <a:txBody>
                    <a:bodyPr/>
                    <a:lstStyle/>
                    <a:p>
                      <a:r>
                        <a:rPr lang="en-GB" sz="1100" dirty="0" smtClean="0">
                          <a:solidFill>
                            <a:schemeClr val="tx1"/>
                          </a:solidFill>
                        </a:rPr>
                        <a:t>Explain why</a:t>
                      </a:r>
                      <a:r>
                        <a:rPr lang="en-GB" sz="1100" baseline="0" dirty="0" smtClean="0">
                          <a:solidFill>
                            <a:schemeClr val="tx1"/>
                          </a:solidFill>
                        </a:rPr>
                        <a:t> you are not surprised by the source</a:t>
                      </a:r>
                      <a:endParaRPr lang="en-GB" sz="1100" dirty="0">
                        <a:solidFill>
                          <a:schemeClr val="tx1"/>
                        </a:solidFill>
                      </a:endParaRPr>
                    </a:p>
                  </a:txBody>
                  <a:tcPr marT="42203" marB="42203">
                    <a:solidFill>
                      <a:schemeClr val="bg1"/>
                    </a:solidFill>
                  </a:tcPr>
                </a:tc>
                <a:tc>
                  <a:txBody>
                    <a:bodyPr/>
                    <a:lstStyle/>
                    <a:p>
                      <a:r>
                        <a:rPr lang="en-GB" sz="1100" dirty="0" smtClean="0">
                          <a:solidFill>
                            <a:schemeClr val="tx1"/>
                          </a:solidFill>
                        </a:rPr>
                        <a:t>However,</a:t>
                      </a:r>
                      <a:r>
                        <a:rPr lang="en-GB" sz="1100" baseline="0" dirty="0" smtClean="0">
                          <a:solidFill>
                            <a:schemeClr val="tx1"/>
                          </a:solidFill>
                        </a:rPr>
                        <a:t>  I am not surprised by this source because…</a:t>
                      </a:r>
                      <a:endParaRPr lang="en-GB" sz="1100" dirty="0" smtClean="0">
                        <a:solidFill>
                          <a:srgbClr val="FF0000"/>
                        </a:solidFill>
                      </a:endParaRPr>
                    </a:p>
                    <a:p>
                      <a:endParaRPr lang="en-GB" sz="1100" dirty="0" smtClean="0">
                        <a:solidFill>
                          <a:srgbClr val="FF0000"/>
                        </a:solidFill>
                      </a:endParaRPr>
                    </a:p>
                    <a:p>
                      <a:endParaRPr lang="en-GB" sz="1100" dirty="0" smtClean="0">
                        <a:solidFill>
                          <a:srgbClr val="FF0000"/>
                        </a:solidFill>
                      </a:endParaRPr>
                    </a:p>
                    <a:p>
                      <a:endParaRPr lang="en-GB" sz="1100" dirty="0" smtClean="0">
                        <a:solidFill>
                          <a:srgbClr val="FF0000"/>
                        </a:solidFill>
                      </a:endParaRPr>
                    </a:p>
                    <a:p>
                      <a:endParaRPr lang="en-GB" sz="1100" dirty="0" smtClean="0">
                        <a:solidFill>
                          <a:srgbClr val="FF0000"/>
                        </a:solidFill>
                      </a:endParaRPr>
                    </a:p>
                    <a:p>
                      <a:endParaRPr lang="en-GB" sz="1100" dirty="0" smtClean="0">
                        <a:solidFill>
                          <a:srgbClr val="FF0000"/>
                        </a:solidFill>
                      </a:endParaRPr>
                    </a:p>
                  </a:txBody>
                  <a:tcPr marT="42203" marB="42203">
                    <a:solidFill>
                      <a:schemeClr val="bg1"/>
                    </a:solidFill>
                  </a:tcPr>
                </a:tc>
              </a:tr>
              <a:tr h="928326">
                <a:tc>
                  <a:txBody>
                    <a:bodyPr/>
                    <a:lstStyle/>
                    <a:p>
                      <a:r>
                        <a:rPr lang="en-GB" sz="1100" baseline="0" dirty="0" smtClean="0">
                          <a:solidFill>
                            <a:schemeClr val="tx1"/>
                          </a:solidFill>
                        </a:rPr>
                        <a:t>Relevant own knowledge about another factor</a:t>
                      </a:r>
                      <a:endParaRPr lang="en-GB" sz="1100" dirty="0" smtClean="0">
                        <a:solidFill>
                          <a:schemeClr val="tx1"/>
                        </a:solidFill>
                      </a:endParaRPr>
                    </a:p>
                  </a:txBody>
                  <a:tcPr marT="42203" marB="42203">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dirty="0" smtClean="0">
                          <a:solidFill>
                            <a:schemeClr val="tx1"/>
                          </a:solidFill>
                        </a:rPr>
                        <a:t>(Possible sentence starters: This links to…/ I know from my own knowledge…/ This</a:t>
                      </a:r>
                      <a:r>
                        <a:rPr lang="en-GB" sz="1100" baseline="0" dirty="0" smtClean="0">
                          <a:solidFill>
                            <a:schemeClr val="tx1"/>
                          </a:solidFill>
                        </a:rPr>
                        <a:t> is relevant to…/ This can be seen when….)</a:t>
                      </a:r>
                      <a:endParaRPr lang="en-GB" sz="1100" dirty="0" smtClean="0">
                        <a:solidFill>
                          <a:schemeClr val="tx1"/>
                        </a:solidFill>
                      </a:endParaRPr>
                    </a:p>
                    <a:p>
                      <a:endParaRPr lang="en-GB" sz="1100" dirty="0" smtClean="0">
                        <a:solidFill>
                          <a:schemeClr val="tx1"/>
                        </a:solidFill>
                      </a:endParaRPr>
                    </a:p>
                    <a:p>
                      <a:endParaRPr lang="en-GB" sz="1100" dirty="0" smtClean="0">
                        <a:solidFill>
                          <a:schemeClr val="tx1"/>
                        </a:solidFill>
                      </a:endParaRPr>
                    </a:p>
                    <a:p>
                      <a:endParaRPr lang="en-GB" sz="1100" dirty="0" smtClean="0">
                        <a:solidFill>
                          <a:schemeClr val="tx1"/>
                        </a:solidFill>
                      </a:endParaRPr>
                    </a:p>
                    <a:p>
                      <a:endParaRPr lang="en-GB" sz="1100" dirty="0" smtClean="0">
                        <a:solidFill>
                          <a:schemeClr val="tx1"/>
                        </a:solidFill>
                      </a:endParaRPr>
                    </a:p>
                    <a:p>
                      <a:endParaRPr lang="en-GB" sz="1100" dirty="0" smtClean="0">
                        <a:solidFill>
                          <a:schemeClr val="tx1"/>
                        </a:solidFill>
                      </a:endParaRPr>
                    </a:p>
                  </a:txBody>
                  <a:tcPr marT="42203" marB="42203">
                    <a:solidFill>
                      <a:schemeClr val="bg1"/>
                    </a:solidFill>
                  </a:tcPr>
                </a:tc>
              </a:tr>
              <a:tr h="858550">
                <a:tc>
                  <a:txBody>
                    <a:bodyPr/>
                    <a:lstStyle/>
                    <a:p>
                      <a:r>
                        <a:rPr lang="en-GB" sz="1100" dirty="0" smtClean="0">
                          <a:solidFill>
                            <a:schemeClr val="tx1"/>
                          </a:solidFill>
                        </a:rPr>
                        <a:t>Overall</a:t>
                      </a:r>
                      <a:endParaRPr lang="en-GB" sz="1100" dirty="0">
                        <a:solidFill>
                          <a:schemeClr val="tx1"/>
                        </a:solidFill>
                      </a:endParaRPr>
                    </a:p>
                  </a:txBody>
                  <a:tcPr marT="42203" marB="42203">
                    <a:solidFill>
                      <a:schemeClr val="bg1"/>
                    </a:solidFill>
                  </a:tcPr>
                </a:tc>
                <a:tc>
                  <a:txBody>
                    <a:bodyPr/>
                    <a:lstStyle/>
                    <a:p>
                      <a:r>
                        <a:rPr lang="en-GB" sz="1100" dirty="0" smtClean="0">
                          <a:solidFill>
                            <a:schemeClr val="tx1"/>
                          </a:solidFill>
                        </a:rPr>
                        <a:t>I am both surprised at this source but not completely because…</a:t>
                      </a:r>
                    </a:p>
                    <a:p>
                      <a:endParaRPr lang="en-GB" sz="1100" dirty="0" smtClean="0">
                        <a:solidFill>
                          <a:schemeClr val="tx1"/>
                        </a:solidFill>
                      </a:endParaRPr>
                    </a:p>
                    <a:p>
                      <a:endParaRPr lang="en-GB" sz="1100" dirty="0" smtClean="0">
                        <a:solidFill>
                          <a:schemeClr val="tx1"/>
                        </a:solidFill>
                      </a:endParaRPr>
                    </a:p>
                  </a:txBody>
                  <a:tcPr marT="42203" marB="42203">
                    <a:solidFill>
                      <a:schemeClr val="bg1"/>
                    </a:solidFill>
                  </a:tcPr>
                </a:tc>
              </a:tr>
            </a:tbl>
          </a:graphicData>
        </a:graphic>
      </p:graphicFrame>
      <p:sp>
        <p:nvSpPr>
          <p:cNvPr id="38" name="TextBox 37"/>
          <p:cNvSpPr txBox="1"/>
          <p:nvPr/>
        </p:nvSpPr>
        <p:spPr>
          <a:xfrm>
            <a:off x="260648" y="7582951"/>
            <a:ext cx="6336704" cy="138499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solidFill>
                  <a:schemeClr val="tx1"/>
                </a:solidFill>
              </a:rPr>
              <a:t>If you complete boxes 1 you will only get 1 marks       		(E Grade)</a:t>
            </a:r>
          </a:p>
          <a:p>
            <a:endParaRPr lang="en-GB" sz="1200" dirty="0" smtClean="0">
              <a:solidFill>
                <a:schemeClr val="tx1"/>
              </a:solidFill>
            </a:endParaRPr>
          </a:p>
          <a:p>
            <a:r>
              <a:rPr lang="en-GB" sz="1200" dirty="0" smtClean="0">
                <a:solidFill>
                  <a:schemeClr val="tx1"/>
                </a:solidFill>
              </a:rPr>
              <a:t>If you complete boxes 1 and 2/3 you will get  2-3 marks   		(D Grade)</a:t>
            </a:r>
          </a:p>
          <a:p>
            <a:endParaRPr lang="en-GB" sz="1200" dirty="0" smtClean="0">
              <a:solidFill>
                <a:srgbClr val="FF0000"/>
              </a:solidFill>
            </a:endParaRPr>
          </a:p>
          <a:p>
            <a:r>
              <a:rPr lang="en-GB" sz="1200" dirty="0" smtClean="0">
                <a:solidFill>
                  <a:schemeClr val="tx1"/>
                </a:solidFill>
              </a:rPr>
              <a:t>If you complete boxes 1, 2, and 3 OR 4 and 5 you will get 4-5 marks            	(C Grade)</a:t>
            </a:r>
          </a:p>
          <a:p>
            <a:endParaRPr lang="en-GB" sz="1200" dirty="0" smtClean="0">
              <a:solidFill>
                <a:srgbClr val="FF0000"/>
              </a:solidFill>
            </a:endParaRPr>
          </a:p>
          <a:p>
            <a:r>
              <a:rPr lang="en-GB" sz="1200" dirty="0" smtClean="0">
                <a:solidFill>
                  <a:schemeClr val="tx1"/>
                </a:solidFill>
              </a:rPr>
              <a:t>If you complete all boxes you will get between 6 and 7 marks  	(A-B Grade)</a:t>
            </a:r>
            <a:endParaRPr lang="en-GB" sz="1200" dirty="0">
              <a:solidFill>
                <a:schemeClr val="tx1"/>
              </a:solidFill>
            </a:endParaRPr>
          </a:p>
        </p:txBody>
      </p:sp>
      <p:pic>
        <p:nvPicPr>
          <p:cNvPr id="5" name="Picture 2" descr="http://devongeography.files.wordpress.com/2012/08/ocr22.g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805264" y="44420"/>
            <a:ext cx="936104" cy="423124"/>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260648" y="7150903"/>
            <a:ext cx="6336704" cy="276999"/>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Getting the Marks</a:t>
            </a:r>
            <a:endParaRPr lang="en-GB" sz="1200" dirty="0"/>
          </a:p>
        </p:txBody>
      </p:sp>
      <p:sp>
        <p:nvSpPr>
          <p:cNvPr id="7" name="TextBox 6"/>
          <p:cNvSpPr txBox="1"/>
          <p:nvPr/>
        </p:nvSpPr>
        <p:spPr>
          <a:xfrm>
            <a:off x="260648" y="683568"/>
            <a:ext cx="6408712"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This question will give you a source that might contradict your own knowledge, you need to say what seems right with it and what seems to be wrong compared to what you thought.</a:t>
            </a:r>
            <a:endParaRPr lang="en-GB" sz="1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2656" y="2764249"/>
            <a:ext cx="612068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Are you surprised by this source? Use the source and your knowledge to explain your answer.</a:t>
            </a:r>
          </a:p>
          <a:p>
            <a:r>
              <a:rPr lang="en-GB" sz="1200" b="1" dirty="0" smtClean="0"/>
              <a:t>						     [7]</a:t>
            </a:r>
            <a:endParaRPr lang="en-GB" sz="1200" dirty="0" smtClean="0"/>
          </a:p>
          <a:p>
            <a:r>
              <a:rPr lang="en-GB" sz="1200" dirty="0" smtClean="0"/>
              <a:t>(Jan 2012) </a:t>
            </a:r>
            <a:endParaRPr lang="en-GB" sz="1200" dirty="0"/>
          </a:p>
        </p:txBody>
      </p:sp>
      <p:graphicFrame>
        <p:nvGraphicFramePr>
          <p:cNvPr id="6" name="Table 5"/>
          <p:cNvGraphicFramePr>
            <a:graphicFrameLocks noGrp="1"/>
          </p:cNvGraphicFramePr>
          <p:nvPr/>
        </p:nvGraphicFramePr>
        <p:xfrm>
          <a:off x="0" y="22549"/>
          <a:ext cx="7389440" cy="9121451"/>
        </p:xfrm>
        <a:graphic>
          <a:graphicData uri="http://schemas.openxmlformats.org/drawingml/2006/table">
            <a:tbl>
              <a:tblPr firstRow="1" bandRow="1">
                <a:tableStyleId>{5C22544A-7EE6-4342-B048-85BDC9FD1C3A}</a:tableStyleId>
              </a:tblPr>
              <a:tblGrid>
                <a:gridCol w="6798242"/>
                <a:gridCol w="591198"/>
              </a:tblGrid>
              <a:tr h="9121451">
                <a:tc>
                  <a:txBody>
                    <a:bodyPr/>
                    <a:lstStyle/>
                    <a:p>
                      <a:pPr algn="ctr"/>
                      <a:endParaRPr lang="en-GB" sz="120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050" b="1" baseline="0" dirty="0" smtClean="0">
                        <a:solidFill>
                          <a:schemeClr val="tx1"/>
                        </a:solidFill>
                        <a:latin typeface="Candara" pitchFamily="34" charset="0"/>
                      </a:endParaRPr>
                    </a:p>
                    <a:p>
                      <a:pPr algn="ctr"/>
                      <a:endParaRPr lang="en-GB" sz="1050" b="1" baseline="0" dirty="0" smtClean="0">
                        <a:solidFill>
                          <a:schemeClr val="tx1"/>
                        </a:solidFill>
                        <a:latin typeface="Candara" pitchFamily="34" charset="0"/>
                      </a:endParaRPr>
                    </a:p>
                    <a:p>
                      <a:pPr algn="ctr"/>
                      <a:endParaRPr lang="en-GB" sz="1050" b="1" baseline="0" dirty="0" smtClean="0">
                        <a:solidFill>
                          <a:schemeClr val="tx1"/>
                        </a:solidFill>
                        <a:latin typeface="Candara" pitchFamily="34" charset="0"/>
                      </a:endParaRPr>
                    </a:p>
                    <a:p>
                      <a:endParaRPr lang="en-GB" sz="1100" b="1" dirty="0" smtClean="0">
                        <a:solidFill>
                          <a:schemeClr val="tx1"/>
                        </a:solidFill>
                        <a:latin typeface="Candara"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i="0" u="none" strike="noStrike" cap="none" normalizeH="0" baseline="0" dirty="0" smtClean="0">
                        <a:ln>
                          <a:noFill/>
                        </a:ln>
                        <a:solidFill>
                          <a:schemeClr val="tx1"/>
                        </a:solidFill>
                        <a:effectLst/>
                        <a:latin typeface="Candara" pitchFamily="34" charset="0"/>
                      </a:endParaRPr>
                    </a:p>
                  </a:txBody>
                  <a:tcPr anchor="ctr">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bg1"/>
                    </a:solidFill>
                  </a:tcPr>
                </a:tc>
              </a:tr>
            </a:tbl>
          </a:graphicData>
        </a:graphic>
      </p:graphicFrame>
      <p:sp>
        <p:nvSpPr>
          <p:cNvPr id="7" name="TextBox 6"/>
          <p:cNvSpPr txBox="1"/>
          <p:nvPr/>
        </p:nvSpPr>
        <p:spPr>
          <a:xfrm>
            <a:off x="2204864" y="179512"/>
            <a:ext cx="1917769" cy="369332"/>
          </a:xfrm>
          <a:prstGeom prst="rect">
            <a:avLst/>
          </a:prstGeom>
          <a:noFill/>
        </p:spPr>
        <p:txBody>
          <a:bodyPr wrap="none" rtlCol="0">
            <a:spAutoFit/>
          </a:bodyPr>
          <a:lstStyle/>
          <a:p>
            <a:r>
              <a:rPr lang="en-GB" b="1" dirty="0" smtClean="0"/>
              <a:t>Example Question</a:t>
            </a:r>
            <a:endParaRPr lang="en-GB" b="1" dirty="0"/>
          </a:p>
        </p:txBody>
      </p:sp>
      <p:sp>
        <p:nvSpPr>
          <p:cNvPr id="8" name="TextBox 7"/>
          <p:cNvSpPr txBox="1"/>
          <p:nvPr/>
        </p:nvSpPr>
        <p:spPr>
          <a:xfrm>
            <a:off x="332656" y="4355976"/>
            <a:ext cx="6120680" cy="3785652"/>
          </a:xfrm>
          <a:prstGeom prst="rect">
            <a:avLst/>
          </a:prstGeom>
          <a:noFill/>
          <a:ln>
            <a:solidFill>
              <a:schemeClr val="tx1"/>
            </a:solidFill>
          </a:ln>
        </p:spPr>
        <p:txBody>
          <a:bodyPr wrap="square" rtlCol="0">
            <a:spAutoFit/>
          </a:bodyPr>
          <a:lstStyle/>
          <a:p>
            <a:r>
              <a:rPr lang="en-GB" sz="1200" b="1" dirty="0" smtClean="0"/>
              <a:t>Level 1 Answers that express surprise using surface features of source 		 1 </a:t>
            </a:r>
          </a:p>
          <a:p>
            <a:pPr lvl="1"/>
            <a:r>
              <a:rPr lang="en-GB" sz="1200" i="1" dirty="0" smtClean="0"/>
              <a:t>e.g. ‘I am not surprised that the Tsarina was writing to the absent Tsar.’</a:t>
            </a:r>
          </a:p>
          <a:p>
            <a:endParaRPr lang="en-GB" sz="1200" dirty="0" smtClean="0"/>
          </a:p>
          <a:p>
            <a:r>
              <a:rPr lang="en-GB" sz="1200" b="1" dirty="0" smtClean="0"/>
              <a:t>Level 2 General claims about surprise / not surprised OR Context without surprised / not surprised 		 				2-3 </a:t>
            </a:r>
          </a:p>
          <a:p>
            <a:pPr lvl="1"/>
            <a:r>
              <a:rPr lang="en-GB" sz="1200" i="1" dirty="0" smtClean="0"/>
              <a:t>e.g. ‘I am not surprised as the Tsarina listened to everything Rasputin said.’ ‘I am not surprised Rasputin was referred to as a ‘friend.’</a:t>
            </a:r>
          </a:p>
          <a:p>
            <a:endParaRPr lang="en-GB" sz="1200" dirty="0" smtClean="0"/>
          </a:p>
          <a:p>
            <a:r>
              <a:rPr lang="en-GB" sz="1200" b="1" dirty="0" smtClean="0"/>
              <a:t>Level 3 Explains surprised OR not surprised In context 			 4-5 </a:t>
            </a:r>
          </a:p>
          <a:p>
            <a:pPr lvl="1"/>
            <a:r>
              <a:rPr lang="en-GB" sz="1200" i="1" dirty="0" smtClean="0"/>
              <a:t>e.g. ‘I am surprised that the Tsarina is interfering with Russian military strategy by telling the Tsar what Rasputin has been dreaming and that Rasputin was aware of such detail.’ </a:t>
            </a:r>
          </a:p>
          <a:p>
            <a:pPr lvl="1"/>
            <a:r>
              <a:rPr lang="en-GB" sz="1200" i="1" dirty="0" smtClean="0"/>
              <a:t>OR </a:t>
            </a:r>
          </a:p>
          <a:p>
            <a:pPr lvl="1"/>
            <a:r>
              <a:rPr lang="en-GB" sz="1200" i="1" dirty="0" smtClean="0"/>
              <a:t>e.g. ‘It is not surprising that the Tsarina was communicating this information to the Tsar because when the Tsar left for the front in 1915, he effectively left the running of the government to the Tsarina and Rasputin. Rasputin was the guiding influence over government policy and the thoughts of the Tsarina. The Tsar was equally impressed by Rasputin and would have taken such advice albeit from a dream quite seriously. It shows the level of inappropriate influence of Rasputin.’</a:t>
            </a:r>
          </a:p>
          <a:p>
            <a:endParaRPr lang="en-GB" sz="1200" dirty="0" smtClean="0"/>
          </a:p>
          <a:p>
            <a:r>
              <a:rPr lang="en-GB" sz="1200" b="1" dirty="0" smtClean="0"/>
              <a:t>Level 4 Explains surprised OR not surprised in context Both sides of Level 3 	6-7 </a:t>
            </a:r>
            <a:endParaRPr lang="en-GB" sz="1200" b="1" i="1" dirty="0"/>
          </a:p>
        </p:txBody>
      </p:sp>
      <p:sp>
        <p:nvSpPr>
          <p:cNvPr id="9" name="TextBox 8"/>
          <p:cNvSpPr txBox="1"/>
          <p:nvPr/>
        </p:nvSpPr>
        <p:spPr>
          <a:xfrm>
            <a:off x="332656" y="755576"/>
            <a:ext cx="6120680" cy="1569660"/>
          </a:xfrm>
          <a:prstGeom prst="rect">
            <a:avLst/>
          </a:prstGeom>
          <a:noFill/>
          <a:ln>
            <a:solidFill>
              <a:schemeClr val="dk1"/>
            </a:solidFill>
          </a:ln>
        </p:spPr>
        <p:txBody>
          <a:bodyPr wrap="square" rtlCol="0">
            <a:spAutoFit/>
          </a:bodyPr>
          <a:lstStyle/>
          <a:p>
            <a:pPr algn="just"/>
            <a:r>
              <a:rPr lang="en-GB" sz="1600" dirty="0" smtClean="0"/>
              <a:t>Now, before I forget, I must give you a message from our Friend Rasputin, prompted by what He saw in the night. He begs you to order an advance near Riga, saying it is necessary, otherwise the Germans will settle down very firmly. There would be endless bloodshed if we then try to make them move.</a:t>
            </a:r>
          </a:p>
          <a:p>
            <a:pPr algn="r"/>
            <a:r>
              <a:rPr lang="en-GB" sz="1600" b="1" i="1" dirty="0" smtClean="0"/>
              <a:t>A letter from the Tsarina to the Tsar, 28 November, 1915.</a:t>
            </a:r>
            <a:endParaRPr lang="en-GB" sz="1600" b="1" dirty="0"/>
          </a:p>
        </p:txBody>
      </p:sp>
    </p:spTree>
    <p:extLst>
      <p:ext uri="{BB962C8B-B14F-4D97-AF65-F5344CB8AC3E}">
        <p14:creationId xmlns:p14="http://schemas.microsoft.com/office/powerpoint/2010/main" xmlns="" val="40483004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277</Words>
  <Application>Microsoft Office PowerPoint</Application>
  <PresentationFormat>On-screen Show (4:3)</PresentationFormat>
  <Paragraphs>59</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Slide 1</vt:lpstr>
      <vt:lpstr>Slide 2</vt:lpstr>
    </vt:vector>
  </TitlesOfParts>
  <Company>RM plc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grt2</dc:creator>
  <cp:lastModifiedBy>grt2</cp:lastModifiedBy>
  <cp:revision>1</cp:revision>
  <dcterms:created xsi:type="dcterms:W3CDTF">2012-12-08T17:44:20Z</dcterms:created>
  <dcterms:modified xsi:type="dcterms:W3CDTF">2012-12-08T17:46:17Z</dcterms:modified>
</cp:coreProperties>
</file>